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codepen.io/rashmi-nagpal/pen/PaQEbP" TargetMode="External"/><Relationship Id="rId5" Type="http://schemas.openxmlformats.org/officeDocument/2006/relationships/hyperlink" Target="http://awwwards.unboring.n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VR / AR</a:t>
            </a:r>
            <a:endParaRPr>
              <a:latin typeface="Calibri"/>
              <a:ea typeface="Calibri"/>
              <a:cs typeface="Calibri"/>
              <a:sym typeface="Calibri"/>
            </a:endParaRPr>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idx="1" type="body"/>
          </p:nvPr>
        </p:nvSpPr>
        <p:spPr>
          <a:xfrm>
            <a:off x="493600" y="1122150"/>
            <a:ext cx="34980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Calibri"/>
                <a:ea typeface="Calibri"/>
                <a:cs typeface="Calibri"/>
                <a:sym typeface="Calibri"/>
              </a:rPr>
              <a:t>AR can be </a:t>
            </a:r>
            <a:r>
              <a:rPr lang="en" sz="2800" u="sng">
                <a:latin typeface="Calibri"/>
                <a:ea typeface="Calibri"/>
                <a:cs typeface="Calibri"/>
                <a:sym typeface="Calibri"/>
              </a:rPr>
              <a:t>fun</a:t>
            </a:r>
            <a:endParaRPr sz="2800">
              <a:solidFill>
                <a:srgbClr val="0000FF"/>
              </a:solidFill>
              <a:latin typeface="Calibri"/>
              <a:ea typeface="Calibri"/>
              <a:cs typeface="Calibri"/>
              <a:sym typeface="Calibri"/>
            </a:endParaRPr>
          </a:p>
          <a:p>
            <a:pPr indent="0" lvl="0" marL="0" rtl="0">
              <a:spcBef>
                <a:spcPts val="1600"/>
              </a:spcBef>
              <a:spcAft>
                <a:spcPts val="1600"/>
              </a:spcAft>
              <a:buClr>
                <a:schemeClr val="dk1"/>
              </a:buClr>
              <a:buSzPts val="1100"/>
              <a:buFont typeface="Arial"/>
              <a:buNone/>
            </a:pPr>
            <a:r>
              <a:rPr lang="en">
                <a:solidFill>
                  <a:srgbClr val="0000FF"/>
                </a:solidFill>
                <a:latin typeface="Calibri"/>
                <a:ea typeface="Calibri"/>
                <a:cs typeface="Calibri"/>
                <a:sym typeface="Calibri"/>
              </a:rPr>
              <a:t>Build games and creative experiences that interact with the real world.</a:t>
            </a:r>
            <a:endParaRPr>
              <a:solidFill>
                <a:srgbClr val="0000FF"/>
              </a:solidFill>
              <a:latin typeface="Calibri"/>
              <a:ea typeface="Calibri"/>
              <a:cs typeface="Calibri"/>
              <a:sym typeface="Calibri"/>
            </a:endParaRPr>
          </a:p>
        </p:txBody>
      </p:sp>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0" name="Shape 130"/>
          <p:cNvPicPr preferRelativeResize="0"/>
          <p:nvPr/>
        </p:nvPicPr>
        <p:blipFill>
          <a:blip r:embed="rId3">
            <a:alphaModFix/>
          </a:blip>
          <a:stretch>
            <a:fillRect/>
          </a:stretch>
        </p:blipFill>
        <p:spPr>
          <a:xfrm>
            <a:off x="3637850" y="288000"/>
            <a:ext cx="4834599" cy="4713736"/>
          </a:xfrm>
          <a:prstGeom prst="rect">
            <a:avLst/>
          </a:prstGeom>
          <a:noFill/>
          <a:ln>
            <a:noFill/>
          </a:ln>
        </p:spPr>
      </p:pic>
      <p:pic>
        <p:nvPicPr>
          <p:cNvPr id="131" name="Shape 131"/>
          <p:cNvPicPr preferRelativeResize="0"/>
          <p:nvPr/>
        </p:nvPicPr>
        <p:blipFill>
          <a:blip r:embed="rId4">
            <a:alphaModFix/>
          </a:blip>
          <a:stretch>
            <a:fillRect/>
          </a:stretch>
        </p:blipFill>
        <p:spPr>
          <a:xfrm>
            <a:off x="3748975" y="444738"/>
            <a:ext cx="4779800" cy="4400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687075" y="542750"/>
            <a:ext cx="1829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Showtime</a:t>
            </a:r>
            <a:r>
              <a:rPr lang="en"/>
              <a:t>!</a:t>
            </a:r>
            <a:endParaRPr/>
          </a:p>
        </p:txBody>
      </p:sp>
      <p:sp>
        <p:nvSpPr>
          <p:cNvPr id="137" name="Shape 1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8" name="Shape 138"/>
          <p:cNvPicPr preferRelativeResize="0"/>
          <p:nvPr/>
        </p:nvPicPr>
        <p:blipFill>
          <a:blip r:embed="rId3">
            <a:alphaModFix amt="64000"/>
          </a:blip>
          <a:stretch>
            <a:fillRect/>
          </a:stretch>
        </p:blipFill>
        <p:spPr>
          <a:xfrm>
            <a:off x="202900" y="353675"/>
            <a:ext cx="857800" cy="950875"/>
          </a:xfrm>
          <a:prstGeom prst="rect">
            <a:avLst/>
          </a:prstGeom>
          <a:noFill/>
          <a:ln>
            <a:noFill/>
          </a:ln>
        </p:spPr>
      </p:pic>
      <p:sp>
        <p:nvSpPr>
          <p:cNvPr id="139" name="Shape 139"/>
          <p:cNvSpPr txBox="1"/>
          <p:nvPr/>
        </p:nvSpPr>
        <p:spPr>
          <a:xfrm>
            <a:off x="687325" y="1741225"/>
            <a:ext cx="5865300" cy="33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Simple AR design:</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idx="1" type="body"/>
          </p:nvPr>
        </p:nvSpPr>
        <p:spPr>
          <a:xfrm>
            <a:off x="181900" y="4052650"/>
            <a:ext cx="6972900" cy="7575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2800">
                <a:latin typeface="Calibri"/>
                <a:ea typeface="Calibri"/>
                <a:cs typeface="Calibri"/>
                <a:sym typeface="Calibri"/>
              </a:rPr>
              <a:t>State of the art</a:t>
            </a:r>
            <a:endParaRPr sz="2800">
              <a:latin typeface="Calibri"/>
              <a:ea typeface="Calibri"/>
              <a:cs typeface="Calibri"/>
              <a:sym typeface="Calibri"/>
            </a:endParaRPr>
          </a:p>
        </p:txBody>
      </p:sp>
      <p:sp>
        <p:nvSpPr>
          <p:cNvPr id="145" name="Shape 1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46" name="Shape 146"/>
          <p:cNvSpPr txBox="1"/>
          <p:nvPr/>
        </p:nvSpPr>
        <p:spPr>
          <a:xfrm>
            <a:off x="120750" y="823650"/>
            <a:ext cx="8902500" cy="174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latin typeface="Calibri"/>
                <a:ea typeface="Calibri"/>
                <a:cs typeface="Calibri"/>
                <a:sym typeface="Calibri"/>
              </a:rPr>
              <a:t>Real environment          Augment Reality           Augmented virtuality         Virtual environment</a:t>
            </a:r>
            <a:endParaRPr sz="1800">
              <a:latin typeface="Calibri"/>
              <a:ea typeface="Calibri"/>
              <a:cs typeface="Calibri"/>
              <a:sym typeface="Calibri"/>
            </a:endParaRPr>
          </a:p>
        </p:txBody>
      </p:sp>
      <p:cxnSp>
        <p:nvCxnSpPr>
          <p:cNvPr id="147" name="Shape 147"/>
          <p:cNvCxnSpPr/>
          <p:nvPr/>
        </p:nvCxnSpPr>
        <p:spPr>
          <a:xfrm flipH="1" rot="10800000">
            <a:off x="353675" y="1455050"/>
            <a:ext cx="8478300" cy="102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48" name="Shape 148"/>
          <p:cNvSpPr/>
          <p:nvPr/>
        </p:nvSpPr>
        <p:spPr>
          <a:xfrm>
            <a:off x="181900" y="1263350"/>
            <a:ext cx="374400" cy="39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a:off x="8559600" y="1263350"/>
            <a:ext cx="374400" cy="39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txBox="1"/>
          <p:nvPr/>
        </p:nvSpPr>
        <p:spPr>
          <a:xfrm>
            <a:off x="3041625" y="1596300"/>
            <a:ext cx="3334800" cy="67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latin typeface="Calibri"/>
                <a:ea typeface="Calibri"/>
                <a:cs typeface="Calibri"/>
                <a:sym typeface="Calibri"/>
              </a:rPr>
              <a:t>Reality - virtuality continuum</a:t>
            </a:r>
            <a:endParaRPr sz="1800">
              <a:latin typeface="Calibri"/>
              <a:ea typeface="Calibri"/>
              <a:cs typeface="Calibri"/>
              <a:sym typeface="Calibri"/>
            </a:endParaRPr>
          </a:p>
        </p:txBody>
      </p:sp>
      <p:cxnSp>
        <p:nvCxnSpPr>
          <p:cNvPr id="151" name="Shape 151"/>
          <p:cNvCxnSpPr/>
          <p:nvPr/>
        </p:nvCxnSpPr>
        <p:spPr>
          <a:xfrm>
            <a:off x="1071150" y="1626925"/>
            <a:ext cx="1505700" cy="1485600"/>
          </a:xfrm>
          <a:prstGeom prst="bentConnector3">
            <a:avLst>
              <a:gd fmla="val 1342" name="adj1"/>
            </a:avLst>
          </a:prstGeom>
          <a:noFill/>
          <a:ln cap="flat" cmpd="sng" w="9525">
            <a:solidFill>
              <a:schemeClr val="dk2"/>
            </a:solidFill>
            <a:prstDash val="solid"/>
            <a:round/>
            <a:headEnd len="med" w="med" type="none"/>
            <a:tailEnd len="med" w="med" type="none"/>
          </a:ln>
        </p:spPr>
      </p:cxnSp>
      <p:cxnSp>
        <p:nvCxnSpPr>
          <p:cNvPr id="152" name="Shape 152"/>
          <p:cNvCxnSpPr/>
          <p:nvPr/>
        </p:nvCxnSpPr>
        <p:spPr>
          <a:xfrm flipH="1" rot="10800000">
            <a:off x="2576850" y="3072025"/>
            <a:ext cx="4820100" cy="40500"/>
          </a:xfrm>
          <a:prstGeom prst="straightConnector1">
            <a:avLst/>
          </a:prstGeom>
          <a:noFill/>
          <a:ln cap="flat" cmpd="sng" w="9525">
            <a:solidFill>
              <a:schemeClr val="dk2"/>
            </a:solidFill>
            <a:prstDash val="solid"/>
            <a:round/>
            <a:headEnd len="med" w="med" type="none"/>
            <a:tailEnd len="med" w="med" type="none"/>
          </a:ln>
        </p:spPr>
      </p:cxnSp>
      <p:cxnSp>
        <p:nvCxnSpPr>
          <p:cNvPr id="153" name="Shape 153"/>
          <p:cNvCxnSpPr/>
          <p:nvPr/>
        </p:nvCxnSpPr>
        <p:spPr>
          <a:xfrm rot="5400000">
            <a:off x="7262950" y="1861925"/>
            <a:ext cx="1359300" cy="1091400"/>
          </a:xfrm>
          <a:prstGeom prst="bentConnector3">
            <a:avLst>
              <a:gd fmla="val 98873" name="adj1"/>
            </a:avLst>
          </a:prstGeom>
          <a:noFill/>
          <a:ln cap="flat" cmpd="sng" w="9525">
            <a:solidFill>
              <a:schemeClr val="dk2"/>
            </a:solidFill>
            <a:prstDash val="solid"/>
            <a:round/>
            <a:headEnd len="med" w="med" type="none"/>
            <a:tailEnd len="med" w="med" type="none"/>
          </a:ln>
        </p:spPr>
      </p:cxnSp>
      <p:sp>
        <p:nvSpPr>
          <p:cNvPr id="154" name="Shape 154"/>
          <p:cNvSpPr/>
          <p:nvPr/>
        </p:nvSpPr>
        <p:spPr>
          <a:xfrm>
            <a:off x="3577200" y="2895475"/>
            <a:ext cx="1707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600">
                <a:latin typeface="Calibri"/>
                <a:ea typeface="Calibri"/>
                <a:cs typeface="Calibri"/>
                <a:sym typeface="Calibri"/>
              </a:rPr>
              <a:t>Mixed Reality</a:t>
            </a:r>
            <a:endParaRPr sz="16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rPr lang="en">
                <a:latin typeface="Calibri"/>
                <a:ea typeface="Calibri"/>
                <a:cs typeface="Calibri"/>
                <a:sym typeface="Calibri"/>
              </a:rPr>
              <a:t>Motion Tracking</a:t>
            </a:r>
            <a:endParaRPr>
              <a:latin typeface="Calibri"/>
              <a:ea typeface="Calibri"/>
              <a:cs typeface="Calibri"/>
              <a:sym typeface="Calibri"/>
            </a:endParaRPr>
          </a:p>
        </p:txBody>
      </p:sp>
      <p:sp>
        <p:nvSpPr>
          <p:cNvPr id="160" name="Shape 16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700">
                <a:solidFill>
                  <a:srgbClr val="0000FF"/>
                </a:solidFill>
                <a:latin typeface="Calibri"/>
                <a:ea typeface="Calibri"/>
                <a:cs typeface="Calibri"/>
                <a:sym typeface="Calibri"/>
              </a:rPr>
              <a:t>As mobile device moves through the world, AR technologies combines visual data from the device’s camera and IMU to compute the position and orientation on the phone i.e we can</a:t>
            </a:r>
            <a:r>
              <a:rPr lang="en" sz="1700">
                <a:solidFill>
                  <a:srgbClr val="0000FF"/>
                </a:solidFill>
                <a:latin typeface="Calibri"/>
                <a:ea typeface="Calibri"/>
                <a:cs typeface="Calibri"/>
                <a:sym typeface="Calibri"/>
              </a:rPr>
              <a:t> render virtual object to match into physical environment. </a:t>
            </a:r>
            <a:endParaRPr sz="1700">
              <a:solidFill>
                <a:srgbClr val="0000FF"/>
              </a:solidFill>
              <a:latin typeface="Calibri"/>
              <a:ea typeface="Calibri"/>
              <a:cs typeface="Calibri"/>
              <a:sym typeface="Calibri"/>
            </a:endParaRPr>
          </a:p>
        </p:txBody>
      </p:sp>
      <p:sp>
        <p:nvSpPr>
          <p:cNvPr id="161" name="Shape 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62" name="Shape 162"/>
          <p:cNvPicPr preferRelativeResize="0"/>
          <p:nvPr/>
        </p:nvPicPr>
        <p:blipFill rotWithShape="1">
          <a:blip r:embed="rId3">
            <a:alphaModFix/>
          </a:blip>
          <a:srcRect b="0" l="0" r="54584" t="0"/>
          <a:stretch/>
        </p:blipFill>
        <p:spPr>
          <a:xfrm>
            <a:off x="4870650" y="394100"/>
            <a:ext cx="3203325" cy="4561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3174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Lighting Estimation</a:t>
            </a:r>
            <a:endParaRPr>
              <a:latin typeface="Calibri"/>
              <a:ea typeface="Calibri"/>
              <a:cs typeface="Calibri"/>
              <a:sym typeface="Calibri"/>
            </a:endParaRPr>
          </a:p>
        </p:txBody>
      </p:sp>
      <p:sp>
        <p:nvSpPr>
          <p:cNvPr id="168" name="Shape 168"/>
          <p:cNvSpPr txBox="1"/>
          <p:nvPr>
            <p:ph idx="1" type="body"/>
          </p:nvPr>
        </p:nvSpPr>
        <p:spPr>
          <a:xfrm>
            <a:off x="311700" y="1152475"/>
            <a:ext cx="3093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0000FF"/>
                </a:solidFill>
                <a:latin typeface="Calibri"/>
                <a:ea typeface="Calibri"/>
                <a:cs typeface="Calibri"/>
                <a:sym typeface="Calibri"/>
              </a:rPr>
              <a:t>AR technologies can detect information about the lighting of its environment so you can render your virtual objects under the same conditions as the environment around them to have more immersive looks.</a:t>
            </a:r>
            <a:endParaRPr>
              <a:solidFill>
                <a:srgbClr val="0000FF"/>
              </a:solidFill>
              <a:latin typeface="Calibri"/>
              <a:ea typeface="Calibri"/>
              <a:cs typeface="Calibri"/>
              <a:sym typeface="Calibri"/>
            </a:endParaRPr>
          </a:p>
        </p:txBody>
      </p:sp>
      <p:sp>
        <p:nvSpPr>
          <p:cNvPr id="169" name="Shape 1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70" name="Shape 170"/>
          <p:cNvPicPr preferRelativeResize="0"/>
          <p:nvPr/>
        </p:nvPicPr>
        <p:blipFill rotWithShape="1">
          <a:blip r:embed="rId3">
            <a:alphaModFix/>
          </a:blip>
          <a:srcRect b="1657" l="56355" r="4745" t="2538"/>
          <a:stretch/>
        </p:blipFill>
        <p:spPr>
          <a:xfrm>
            <a:off x="3668200" y="889250"/>
            <a:ext cx="2594075" cy="3592074"/>
          </a:xfrm>
          <a:prstGeom prst="rect">
            <a:avLst/>
          </a:prstGeom>
          <a:noFill/>
          <a:ln>
            <a:noFill/>
          </a:ln>
        </p:spPr>
      </p:pic>
      <p:pic>
        <p:nvPicPr>
          <p:cNvPr id="171" name="Shape 171"/>
          <p:cNvPicPr preferRelativeResize="0"/>
          <p:nvPr/>
        </p:nvPicPr>
        <p:blipFill rotWithShape="1">
          <a:blip r:embed="rId4">
            <a:alphaModFix/>
          </a:blip>
          <a:srcRect b="4891" l="59015" r="3961" t="4692"/>
          <a:stretch/>
        </p:blipFill>
        <p:spPr>
          <a:xfrm>
            <a:off x="6343325" y="889250"/>
            <a:ext cx="2677824" cy="35920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53568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Environment Understanding</a:t>
            </a:r>
            <a:endParaRPr>
              <a:latin typeface="Calibri"/>
              <a:ea typeface="Calibri"/>
              <a:cs typeface="Calibri"/>
              <a:sym typeface="Calibri"/>
            </a:endParaRPr>
          </a:p>
        </p:txBody>
      </p:sp>
      <p:sp>
        <p:nvSpPr>
          <p:cNvPr id="177" name="Shape 177"/>
          <p:cNvSpPr txBox="1"/>
          <p:nvPr>
            <p:ph idx="1" type="body"/>
          </p:nvPr>
        </p:nvSpPr>
        <p:spPr>
          <a:xfrm>
            <a:off x="311700" y="1152475"/>
            <a:ext cx="4326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0000FF"/>
                </a:solidFill>
                <a:latin typeface="Calibri"/>
                <a:ea typeface="Calibri"/>
                <a:cs typeface="Calibri"/>
                <a:sym typeface="Calibri"/>
              </a:rPr>
              <a:t>AR techn</a:t>
            </a:r>
            <a:r>
              <a:rPr lang="en">
                <a:solidFill>
                  <a:srgbClr val="0000FF"/>
                </a:solidFill>
                <a:latin typeface="Calibri"/>
                <a:ea typeface="Calibri"/>
                <a:cs typeface="Calibri"/>
                <a:sym typeface="Calibri"/>
              </a:rPr>
              <a:t>ologies understands the physical structure of the environment, detecting horizontal surfaces, like tables and desks, and makes these surfaces available to your app as planes.</a:t>
            </a:r>
            <a:endParaRPr>
              <a:solidFill>
                <a:srgbClr val="0000FF"/>
              </a:solidFill>
              <a:latin typeface="Calibri"/>
              <a:ea typeface="Calibri"/>
              <a:cs typeface="Calibri"/>
              <a:sym typeface="Calibri"/>
            </a:endParaRPr>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79" name="Shape 179"/>
          <p:cNvPicPr preferRelativeResize="0"/>
          <p:nvPr/>
        </p:nvPicPr>
        <p:blipFill rotWithShape="1">
          <a:blip r:embed="rId3">
            <a:alphaModFix/>
          </a:blip>
          <a:srcRect b="1029" l="0" r="54744" t="0"/>
          <a:stretch/>
        </p:blipFill>
        <p:spPr>
          <a:xfrm>
            <a:off x="4774000" y="677050"/>
            <a:ext cx="3461676" cy="432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1548275" y="642325"/>
            <a:ext cx="42603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Can(not) you!?</a:t>
            </a:r>
            <a:endParaRPr>
              <a:latin typeface="Calibri"/>
              <a:ea typeface="Calibri"/>
              <a:cs typeface="Calibri"/>
              <a:sym typeface="Calibri"/>
            </a:endParaRPr>
          </a:p>
        </p:txBody>
      </p:sp>
      <p:sp>
        <p:nvSpPr>
          <p:cNvPr id="185" name="Shape 185"/>
          <p:cNvSpPr txBox="1"/>
          <p:nvPr>
            <p:ph idx="1" type="body"/>
          </p:nvPr>
        </p:nvSpPr>
        <p:spPr>
          <a:xfrm>
            <a:off x="311700" y="1727100"/>
            <a:ext cx="8520600" cy="2547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Tell w</a:t>
            </a:r>
            <a:r>
              <a:rPr lang="en">
                <a:latin typeface="Calibri"/>
                <a:ea typeface="Calibri"/>
                <a:cs typeface="Calibri"/>
                <a:sym typeface="Calibri"/>
              </a:rPr>
              <a:t>hich amongst the following are AR based apps?</a:t>
            </a:r>
            <a:endParaRPr>
              <a:latin typeface="Calibri"/>
              <a:ea typeface="Calibri"/>
              <a:cs typeface="Calibri"/>
              <a:sym typeface="Calibri"/>
            </a:endParaRPr>
          </a:p>
          <a:p>
            <a:pPr indent="-330200" lvl="0" marL="457200">
              <a:spcBef>
                <a:spcPts val="1600"/>
              </a:spcBef>
              <a:spcAft>
                <a:spcPts val="0"/>
              </a:spcAft>
              <a:buSzPts val="1600"/>
              <a:buFont typeface="Calibri"/>
              <a:buChar char="●"/>
            </a:pPr>
            <a:r>
              <a:rPr lang="en" sz="1600">
                <a:latin typeface="Calibri"/>
                <a:ea typeface="Calibri"/>
                <a:cs typeface="Calibri"/>
                <a:sym typeface="Calibri"/>
              </a:rPr>
              <a:t>Statik</a:t>
            </a:r>
            <a:endParaRPr sz="1600">
              <a:latin typeface="Calibri"/>
              <a:ea typeface="Calibri"/>
              <a:cs typeface="Calibri"/>
              <a:sym typeface="Calibri"/>
            </a:endParaRPr>
          </a:p>
          <a:p>
            <a:pPr indent="-330200" lvl="0" marL="457200">
              <a:spcBef>
                <a:spcPts val="0"/>
              </a:spcBef>
              <a:spcAft>
                <a:spcPts val="0"/>
              </a:spcAft>
              <a:buSzPts val="1600"/>
              <a:buFont typeface="Calibri"/>
              <a:buChar char="●"/>
            </a:pPr>
            <a:r>
              <a:rPr lang="en" sz="1600">
                <a:latin typeface="Calibri"/>
                <a:ea typeface="Calibri"/>
                <a:cs typeface="Calibri"/>
                <a:sym typeface="Calibri"/>
              </a:rPr>
              <a:t>Pokemon Go</a:t>
            </a:r>
            <a:endParaRPr sz="1600">
              <a:latin typeface="Calibri"/>
              <a:ea typeface="Calibri"/>
              <a:cs typeface="Calibri"/>
              <a:sym typeface="Calibri"/>
            </a:endParaRPr>
          </a:p>
          <a:p>
            <a:pPr indent="-330200" lvl="0" marL="457200">
              <a:spcBef>
                <a:spcPts val="0"/>
              </a:spcBef>
              <a:spcAft>
                <a:spcPts val="0"/>
              </a:spcAft>
              <a:buSzPts val="1600"/>
              <a:buFont typeface="Calibri"/>
              <a:buChar char="●"/>
            </a:pPr>
            <a:r>
              <a:rPr lang="en" sz="1600">
                <a:latin typeface="Calibri"/>
                <a:ea typeface="Calibri"/>
                <a:cs typeface="Calibri"/>
                <a:sym typeface="Calibri"/>
              </a:rPr>
              <a:t>The Lab</a:t>
            </a:r>
            <a:endParaRPr sz="1600">
              <a:latin typeface="Calibri"/>
              <a:ea typeface="Calibri"/>
              <a:cs typeface="Calibri"/>
              <a:sym typeface="Calibri"/>
            </a:endParaRPr>
          </a:p>
          <a:p>
            <a:pPr indent="-330200" lvl="0" marL="457200" rtl="0">
              <a:spcBef>
                <a:spcPts val="0"/>
              </a:spcBef>
              <a:spcAft>
                <a:spcPts val="0"/>
              </a:spcAft>
              <a:buSzPts val="1600"/>
              <a:buFont typeface="Calibri"/>
              <a:buChar char="●"/>
            </a:pPr>
            <a:r>
              <a:rPr lang="en" sz="1600">
                <a:latin typeface="Calibri"/>
                <a:ea typeface="Calibri"/>
                <a:cs typeface="Calibri"/>
                <a:sym typeface="Calibri"/>
              </a:rPr>
              <a:t>Tilt Brush</a:t>
            </a:r>
            <a:endParaRPr sz="1600">
              <a:latin typeface="Calibri"/>
              <a:ea typeface="Calibri"/>
              <a:cs typeface="Calibri"/>
              <a:sym typeface="Calibri"/>
            </a:endParaRPr>
          </a:p>
        </p:txBody>
      </p:sp>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87" name="Shape 187"/>
          <p:cNvPicPr preferRelativeResize="0"/>
          <p:nvPr/>
        </p:nvPicPr>
        <p:blipFill>
          <a:blip r:embed="rId3">
            <a:alphaModFix amt="77000"/>
          </a:blip>
          <a:stretch>
            <a:fillRect/>
          </a:stretch>
        </p:blipFill>
        <p:spPr>
          <a:xfrm>
            <a:off x="197325" y="0"/>
            <a:ext cx="1631174" cy="1604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txBox="1"/>
          <p:nvPr>
            <p:ph idx="1" type="body"/>
          </p:nvPr>
        </p:nvSpPr>
        <p:spPr>
          <a:xfrm>
            <a:off x="121000" y="3659500"/>
            <a:ext cx="4578000" cy="1140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0000FF"/>
                </a:solidFill>
                <a:latin typeface="Calibri"/>
                <a:ea typeface="Calibri"/>
                <a:cs typeface="Calibri"/>
                <a:sym typeface="Calibri"/>
              </a:rPr>
              <a:t>In AR, anchors connect content to the physical world.</a:t>
            </a:r>
            <a:endParaRPr>
              <a:solidFill>
                <a:srgbClr val="0000FF"/>
              </a:solidFill>
              <a:latin typeface="Calibri"/>
              <a:ea typeface="Calibri"/>
              <a:cs typeface="Calibri"/>
              <a:sym typeface="Calibri"/>
            </a:endParaRPr>
          </a:p>
        </p:txBody>
      </p:sp>
      <p:sp>
        <p:nvSpPr>
          <p:cNvPr id="194" name="Shape 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95" name="Shape 195"/>
          <p:cNvPicPr preferRelativeResize="0"/>
          <p:nvPr/>
        </p:nvPicPr>
        <p:blipFill rotWithShape="1">
          <a:blip r:embed="rId3">
            <a:alphaModFix/>
          </a:blip>
          <a:srcRect b="27494" l="0" r="0" t="0"/>
          <a:stretch/>
        </p:blipFill>
        <p:spPr>
          <a:xfrm>
            <a:off x="0" y="1251"/>
            <a:ext cx="9144001" cy="3727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idx="1" type="body"/>
          </p:nvPr>
        </p:nvSpPr>
        <p:spPr>
          <a:xfrm>
            <a:off x="117400" y="3799525"/>
            <a:ext cx="4350600" cy="1257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0000FF"/>
                </a:solidFill>
                <a:latin typeface="Calibri"/>
                <a:ea typeface="Calibri"/>
                <a:cs typeface="Calibri"/>
                <a:sym typeface="Calibri"/>
              </a:rPr>
              <a:t>In AR  anchors connect content to the physical world.</a:t>
            </a:r>
            <a:endParaRPr>
              <a:solidFill>
                <a:srgbClr val="0000FF"/>
              </a:solidFill>
              <a:latin typeface="Calibri"/>
              <a:ea typeface="Calibri"/>
              <a:cs typeface="Calibri"/>
              <a:sym typeface="Calibri"/>
            </a:endParaRPr>
          </a:p>
        </p:txBody>
      </p:sp>
      <p:sp>
        <p:nvSpPr>
          <p:cNvPr id="201" name="Shape 2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02" name="Shape 202"/>
          <p:cNvPicPr preferRelativeResize="0"/>
          <p:nvPr/>
        </p:nvPicPr>
        <p:blipFill rotWithShape="1">
          <a:blip r:embed="rId3">
            <a:alphaModFix/>
          </a:blip>
          <a:srcRect b="30440" l="4970" r="0" t="4696"/>
          <a:stretch/>
        </p:blipFill>
        <p:spPr>
          <a:xfrm>
            <a:off x="0" y="0"/>
            <a:ext cx="9144001" cy="3799524"/>
          </a:xfrm>
          <a:prstGeom prst="rect">
            <a:avLst/>
          </a:prstGeom>
          <a:noFill/>
          <a:ln>
            <a:noFill/>
          </a:ln>
        </p:spPr>
      </p:pic>
      <p:sp>
        <p:nvSpPr>
          <p:cNvPr id="203" name="Shape 203"/>
          <p:cNvSpPr txBox="1"/>
          <p:nvPr/>
        </p:nvSpPr>
        <p:spPr>
          <a:xfrm>
            <a:off x="5056950" y="3799525"/>
            <a:ext cx="3964200" cy="90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0000FF"/>
                </a:solidFill>
                <a:latin typeface="Calibri"/>
                <a:ea typeface="Calibri"/>
                <a:cs typeface="Calibri"/>
                <a:sym typeface="Calibri"/>
              </a:rPr>
              <a:t>Each device has its own augmented reality</a:t>
            </a:r>
            <a:endParaRPr sz="1800">
              <a:solidFill>
                <a:srgbClr val="0000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09" name="Shape 209"/>
          <p:cNvPicPr preferRelativeResize="0"/>
          <p:nvPr/>
        </p:nvPicPr>
        <p:blipFill rotWithShape="1">
          <a:blip r:embed="rId3">
            <a:alphaModFix/>
          </a:blip>
          <a:srcRect b="36638" l="5419" r="0" t="3710"/>
          <a:stretch/>
        </p:blipFill>
        <p:spPr>
          <a:xfrm>
            <a:off x="0" y="0"/>
            <a:ext cx="9144001" cy="3809626"/>
          </a:xfrm>
          <a:prstGeom prst="rect">
            <a:avLst/>
          </a:prstGeom>
          <a:noFill/>
          <a:ln>
            <a:noFill/>
          </a:ln>
        </p:spPr>
      </p:pic>
      <p:sp>
        <p:nvSpPr>
          <p:cNvPr id="210" name="Shape 210"/>
          <p:cNvSpPr txBox="1"/>
          <p:nvPr/>
        </p:nvSpPr>
        <p:spPr>
          <a:xfrm>
            <a:off x="687150" y="4244150"/>
            <a:ext cx="5820600" cy="67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txBox="1"/>
          <p:nvPr/>
        </p:nvSpPr>
        <p:spPr>
          <a:xfrm>
            <a:off x="1333075" y="4065650"/>
            <a:ext cx="7352400" cy="857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solidFill>
                  <a:srgbClr val="0000FF"/>
                </a:solidFill>
                <a:latin typeface="Calibri"/>
                <a:ea typeface="Calibri"/>
                <a:cs typeface="Calibri"/>
                <a:sym typeface="Calibri"/>
              </a:rPr>
              <a:t>With Cloud Anchors, now, you can share AR content.</a:t>
            </a:r>
            <a:endParaRPr sz="1800">
              <a:solidFill>
                <a:srgbClr val="0000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1548275" y="642325"/>
            <a:ext cx="42603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Can(not) you!?</a:t>
            </a:r>
            <a:endParaRPr>
              <a:latin typeface="Calibri"/>
              <a:ea typeface="Calibri"/>
              <a:cs typeface="Calibri"/>
              <a:sym typeface="Calibri"/>
            </a:endParaRPr>
          </a:p>
        </p:txBody>
      </p:sp>
      <p:sp>
        <p:nvSpPr>
          <p:cNvPr id="61" name="Shape 61"/>
          <p:cNvSpPr txBox="1"/>
          <p:nvPr>
            <p:ph idx="1" type="body"/>
          </p:nvPr>
        </p:nvSpPr>
        <p:spPr>
          <a:xfrm>
            <a:off x="311700" y="1727100"/>
            <a:ext cx="8520600" cy="393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latin typeface="Calibri"/>
                <a:ea typeface="Calibri"/>
                <a:cs typeface="Calibri"/>
                <a:sym typeface="Calibri"/>
              </a:rPr>
              <a:t>Tell w</a:t>
            </a:r>
            <a:r>
              <a:rPr lang="en">
                <a:latin typeface="Calibri"/>
                <a:ea typeface="Calibri"/>
                <a:cs typeface="Calibri"/>
                <a:sym typeface="Calibri"/>
              </a:rPr>
              <a:t>hat is VR/AR!?</a:t>
            </a:r>
            <a:endParaRPr>
              <a:latin typeface="Calibri"/>
              <a:ea typeface="Calibri"/>
              <a:cs typeface="Calibri"/>
              <a:sym typeface="Calibri"/>
            </a:endParaRPr>
          </a:p>
        </p:txBody>
      </p:sp>
      <p:sp>
        <p:nvSpPr>
          <p:cNvPr id="62" name="Shape 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63" name="Shape 63"/>
          <p:cNvPicPr preferRelativeResize="0"/>
          <p:nvPr/>
        </p:nvPicPr>
        <p:blipFill>
          <a:blip r:embed="rId3">
            <a:alphaModFix amt="77000"/>
          </a:blip>
          <a:stretch>
            <a:fillRect/>
          </a:stretch>
        </p:blipFill>
        <p:spPr>
          <a:xfrm>
            <a:off x="197325" y="0"/>
            <a:ext cx="1631174" cy="16048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17" name="Shape 217"/>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24" name="Shape 2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25" name="Shape 22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373175" y="445000"/>
            <a:ext cx="30129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Use cases</a:t>
            </a:r>
            <a:endParaRPr>
              <a:latin typeface="Calibri"/>
              <a:ea typeface="Calibri"/>
              <a:cs typeface="Calibri"/>
              <a:sym typeface="Calibri"/>
            </a:endParaRPr>
          </a:p>
        </p:txBody>
      </p:sp>
      <p:sp>
        <p:nvSpPr>
          <p:cNvPr id="231" name="Shape 2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32" name="Shape 232"/>
          <p:cNvSpPr/>
          <p:nvPr/>
        </p:nvSpPr>
        <p:spPr>
          <a:xfrm>
            <a:off x="434525" y="1283350"/>
            <a:ext cx="2890200" cy="67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a:off x="434525" y="2072350"/>
            <a:ext cx="2890200" cy="67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a:off x="434525" y="2861350"/>
            <a:ext cx="2890200" cy="67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txBox="1"/>
          <p:nvPr/>
        </p:nvSpPr>
        <p:spPr>
          <a:xfrm>
            <a:off x="1000400" y="1348225"/>
            <a:ext cx="18693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200">
                <a:latin typeface="Calibri"/>
                <a:ea typeface="Calibri"/>
                <a:cs typeface="Calibri"/>
                <a:sym typeface="Calibri"/>
              </a:rPr>
              <a:t>Education</a:t>
            </a:r>
            <a:endParaRPr sz="2200">
              <a:latin typeface="Calibri"/>
              <a:ea typeface="Calibri"/>
              <a:cs typeface="Calibri"/>
              <a:sym typeface="Calibri"/>
            </a:endParaRPr>
          </a:p>
        </p:txBody>
      </p:sp>
      <p:sp>
        <p:nvSpPr>
          <p:cNvPr id="236" name="Shape 236"/>
          <p:cNvSpPr txBox="1"/>
          <p:nvPr/>
        </p:nvSpPr>
        <p:spPr>
          <a:xfrm>
            <a:off x="1010525" y="2130888"/>
            <a:ext cx="17382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200">
                <a:latin typeface="Calibri"/>
                <a:ea typeface="Calibri"/>
                <a:cs typeface="Calibri"/>
                <a:sym typeface="Calibri"/>
              </a:rPr>
              <a:t>Advertising</a:t>
            </a:r>
            <a:endParaRPr sz="2200">
              <a:latin typeface="Calibri"/>
              <a:ea typeface="Calibri"/>
              <a:cs typeface="Calibri"/>
              <a:sym typeface="Calibri"/>
            </a:endParaRPr>
          </a:p>
        </p:txBody>
      </p:sp>
      <p:sp>
        <p:nvSpPr>
          <p:cNvPr id="237" name="Shape 237"/>
          <p:cNvSpPr txBox="1"/>
          <p:nvPr/>
        </p:nvSpPr>
        <p:spPr>
          <a:xfrm>
            <a:off x="1040825" y="2913550"/>
            <a:ext cx="20514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200">
                <a:latin typeface="Calibri"/>
                <a:ea typeface="Calibri"/>
                <a:cs typeface="Calibri"/>
                <a:sym typeface="Calibri"/>
              </a:rPr>
              <a:t>Products</a:t>
            </a:r>
            <a:endParaRPr sz="2200">
              <a:latin typeface="Calibri"/>
              <a:ea typeface="Calibri"/>
              <a:cs typeface="Calibri"/>
              <a:sym typeface="Calibri"/>
            </a:endParaRPr>
          </a:p>
        </p:txBody>
      </p:sp>
      <p:pic>
        <p:nvPicPr>
          <p:cNvPr id="238" name="Shape 238"/>
          <p:cNvPicPr preferRelativeResize="0"/>
          <p:nvPr/>
        </p:nvPicPr>
        <p:blipFill rotWithShape="1">
          <a:blip r:embed="rId3">
            <a:alphaModFix/>
          </a:blip>
          <a:srcRect b="21348" l="37767" r="853" t="24821"/>
          <a:stretch/>
        </p:blipFill>
        <p:spPr>
          <a:xfrm>
            <a:off x="3718675" y="1348225"/>
            <a:ext cx="4991924" cy="2461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44" name="Shape 244"/>
          <p:cNvPicPr preferRelativeResize="0"/>
          <p:nvPr/>
        </p:nvPicPr>
        <p:blipFill rotWithShape="1">
          <a:blip r:embed="rId3">
            <a:alphaModFix/>
          </a:blip>
          <a:srcRect b="25155" l="18165" r="42207" t="29387"/>
          <a:stretch/>
        </p:blipFill>
        <p:spPr>
          <a:xfrm>
            <a:off x="0" y="0"/>
            <a:ext cx="5028949" cy="3345001"/>
          </a:xfrm>
          <a:prstGeom prst="rect">
            <a:avLst/>
          </a:prstGeom>
          <a:noFill/>
          <a:ln>
            <a:noFill/>
          </a:ln>
        </p:spPr>
      </p:pic>
      <p:pic>
        <p:nvPicPr>
          <p:cNvPr id="245" name="Shape 245"/>
          <p:cNvPicPr preferRelativeResize="0"/>
          <p:nvPr/>
        </p:nvPicPr>
        <p:blipFill rotWithShape="1">
          <a:blip r:embed="rId4">
            <a:alphaModFix/>
          </a:blip>
          <a:srcRect b="7054" l="0" r="0" t="0"/>
          <a:stretch/>
        </p:blipFill>
        <p:spPr>
          <a:xfrm>
            <a:off x="5028950" y="0"/>
            <a:ext cx="4115051" cy="3345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51" name="Shape 251"/>
          <p:cNvPicPr preferRelativeResize="0"/>
          <p:nvPr/>
        </p:nvPicPr>
        <p:blipFill rotWithShape="1">
          <a:blip r:embed="rId3">
            <a:alphaModFix/>
          </a:blip>
          <a:srcRect b="7524" l="1362" r="1304" t="7158"/>
          <a:stretch/>
        </p:blipFill>
        <p:spPr>
          <a:xfrm>
            <a:off x="0" y="0"/>
            <a:ext cx="9144001" cy="4536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58" name="Shape 258"/>
          <p:cNvPicPr preferRelativeResize="0"/>
          <p:nvPr/>
        </p:nvPicPr>
        <p:blipFill rotWithShape="1">
          <a:blip r:embed="rId3">
            <a:alphaModFix/>
          </a:blip>
          <a:srcRect b="9311" l="0" r="0" t="3988"/>
          <a:stretch/>
        </p:blipFill>
        <p:spPr>
          <a:xfrm>
            <a:off x="0" y="0"/>
            <a:ext cx="9144001" cy="4457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65" name="Shape 265"/>
          <p:cNvPicPr preferRelativeResize="0"/>
          <p:nvPr/>
        </p:nvPicPr>
        <p:blipFill rotWithShape="1">
          <a:blip r:embed="rId3">
            <a:alphaModFix/>
          </a:blip>
          <a:srcRect b="7780" l="0" r="0" t="5096"/>
          <a:stretch/>
        </p:blipFill>
        <p:spPr>
          <a:xfrm>
            <a:off x="0" y="0"/>
            <a:ext cx="9144001" cy="4479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1548275" y="642325"/>
            <a:ext cx="42603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Can(not) you!?</a:t>
            </a:r>
            <a:endParaRPr>
              <a:latin typeface="Calibri"/>
              <a:ea typeface="Calibri"/>
              <a:cs typeface="Calibri"/>
              <a:sym typeface="Calibri"/>
            </a:endParaRPr>
          </a:p>
        </p:txBody>
      </p:sp>
      <p:sp>
        <p:nvSpPr>
          <p:cNvPr id="271" name="Shape 271"/>
          <p:cNvSpPr txBox="1"/>
          <p:nvPr>
            <p:ph idx="1" type="body"/>
          </p:nvPr>
        </p:nvSpPr>
        <p:spPr>
          <a:xfrm>
            <a:off x="311700" y="1727100"/>
            <a:ext cx="8520600" cy="393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latin typeface="Calibri"/>
                <a:ea typeface="Calibri"/>
                <a:cs typeface="Calibri"/>
                <a:sym typeface="Calibri"/>
              </a:rPr>
              <a:t>Has VR/AR technologies touched medical services!</a:t>
            </a:r>
            <a:r>
              <a:rPr lang="en">
                <a:latin typeface="Calibri"/>
                <a:ea typeface="Calibri"/>
                <a:cs typeface="Calibri"/>
                <a:sym typeface="Calibri"/>
              </a:rPr>
              <a:t>?</a:t>
            </a:r>
            <a:endParaRPr>
              <a:latin typeface="Calibri"/>
              <a:ea typeface="Calibri"/>
              <a:cs typeface="Calibri"/>
              <a:sym typeface="Calibri"/>
            </a:endParaRPr>
          </a:p>
        </p:txBody>
      </p:sp>
      <p:sp>
        <p:nvSpPr>
          <p:cNvPr id="272" name="Shape 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73" name="Shape 273"/>
          <p:cNvPicPr preferRelativeResize="0"/>
          <p:nvPr/>
        </p:nvPicPr>
        <p:blipFill>
          <a:blip r:embed="rId3">
            <a:alphaModFix amt="77000"/>
          </a:blip>
          <a:stretch>
            <a:fillRect/>
          </a:stretch>
        </p:blipFill>
        <p:spPr>
          <a:xfrm>
            <a:off x="197325" y="0"/>
            <a:ext cx="1631174" cy="16048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687075" y="542750"/>
            <a:ext cx="1829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Showtime</a:t>
            </a:r>
            <a:r>
              <a:rPr lang="en"/>
              <a:t>!</a:t>
            </a:r>
            <a:endParaRPr/>
          </a:p>
        </p:txBody>
      </p:sp>
      <p:sp>
        <p:nvSpPr>
          <p:cNvPr id="279" name="Shape 2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0" name="Shape 280"/>
          <p:cNvPicPr preferRelativeResize="0"/>
          <p:nvPr/>
        </p:nvPicPr>
        <p:blipFill>
          <a:blip r:embed="rId3">
            <a:alphaModFix amt="64000"/>
          </a:blip>
          <a:stretch>
            <a:fillRect/>
          </a:stretch>
        </p:blipFill>
        <p:spPr>
          <a:xfrm>
            <a:off x="202900" y="353675"/>
            <a:ext cx="857800" cy="950875"/>
          </a:xfrm>
          <a:prstGeom prst="rect">
            <a:avLst/>
          </a:prstGeom>
          <a:noFill/>
          <a:ln>
            <a:noFill/>
          </a:ln>
        </p:spPr>
      </p:pic>
      <p:sp>
        <p:nvSpPr>
          <p:cNvPr id="281" name="Shape 281"/>
          <p:cNvSpPr txBox="1"/>
          <p:nvPr/>
        </p:nvSpPr>
        <p:spPr>
          <a:xfrm>
            <a:off x="212200" y="1455125"/>
            <a:ext cx="37794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https://www.youtube.com/watch?v=jvBH-sgPyak</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1548275" y="642325"/>
            <a:ext cx="42603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Can(not) you!?</a:t>
            </a:r>
            <a:endParaRPr>
              <a:latin typeface="Calibri"/>
              <a:ea typeface="Calibri"/>
              <a:cs typeface="Calibri"/>
              <a:sym typeface="Calibri"/>
            </a:endParaRPr>
          </a:p>
        </p:txBody>
      </p:sp>
      <p:sp>
        <p:nvSpPr>
          <p:cNvPr id="287" name="Shape 287"/>
          <p:cNvSpPr txBox="1"/>
          <p:nvPr>
            <p:ph idx="1" type="body"/>
          </p:nvPr>
        </p:nvSpPr>
        <p:spPr>
          <a:xfrm>
            <a:off x="311700" y="1727100"/>
            <a:ext cx="8520600" cy="393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latin typeface="Calibri"/>
                <a:ea typeface="Calibri"/>
                <a:cs typeface="Calibri"/>
                <a:sym typeface="Calibri"/>
              </a:rPr>
              <a:t>Can we use these technologies for less fortunates ones!</a:t>
            </a:r>
            <a:r>
              <a:rPr lang="en">
                <a:latin typeface="Calibri"/>
                <a:ea typeface="Calibri"/>
                <a:cs typeface="Calibri"/>
                <a:sym typeface="Calibri"/>
              </a:rPr>
              <a:t>?</a:t>
            </a:r>
            <a:endParaRPr>
              <a:latin typeface="Calibri"/>
              <a:ea typeface="Calibri"/>
              <a:cs typeface="Calibri"/>
              <a:sym typeface="Calibri"/>
            </a:endParaRPr>
          </a:p>
        </p:txBody>
      </p:sp>
      <p:sp>
        <p:nvSpPr>
          <p:cNvPr id="288" name="Shape 2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9" name="Shape 289"/>
          <p:cNvPicPr preferRelativeResize="0"/>
          <p:nvPr/>
        </p:nvPicPr>
        <p:blipFill>
          <a:blip r:embed="rId3">
            <a:alphaModFix amt="77000"/>
          </a:blip>
          <a:stretch>
            <a:fillRect/>
          </a:stretch>
        </p:blipFill>
        <p:spPr>
          <a:xfrm>
            <a:off x="197325" y="0"/>
            <a:ext cx="1631174" cy="1604876"/>
          </a:xfrm>
          <a:prstGeom prst="rect">
            <a:avLst/>
          </a:prstGeom>
          <a:noFill/>
          <a:ln>
            <a:noFill/>
          </a:ln>
        </p:spPr>
      </p:pic>
      <p:sp>
        <p:nvSpPr>
          <p:cNvPr id="290" name="Shape 290"/>
          <p:cNvSpPr txBox="1"/>
          <p:nvPr/>
        </p:nvSpPr>
        <p:spPr>
          <a:xfrm>
            <a:off x="311700" y="2012700"/>
            <a:ext cx="73350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Hint: Visually impaired et al.</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Shape 68"/>
          <p:cNvPicPr preferRelativeResize="0"/>
          <p:nvPr/>
        </p:nvPicPr>
        <p:blipFill rotWithShape="1">
          <a:blip r:embed="rId3">
            <a:alphaModFix/>
          </a:blip>
          <a:srcRect b="1664" l="0" r="0" t="-137"/>
          <a:stretch/>
        </p:blipFill>
        <p:spPr>
          <a:xfrm>
            <a:off x="0" y="0"/>
            <a:ext cx="4857124" cy="4066675"/>
          </a:xfrm>
          <a:prstGeom prst="rect">
            <a:avLst/>
          </a:prstGeom>
          <a:noFill/>
          <a:ln>
            <a:noFill/>
          </a:ln>
        </p:spPr>
      </p:pic>
      <p:pic>
        <p:nvPicPr>
          <p:cNvPr id="69" name="Shape 69"/>
          <p:cNvPicPr preferRelativeResize="0"/>
          <p:nvPr/>
        </p:nvPicPr>
        <p:blipFill rotWithShape="1">
          <a:blip r:embed="rId4">
            <a:alphaModFix/>
          </a:blip>
          <a:srcRect b="1526" l="0" r="0" t="0"/>
          <a:stretch/>
        </p:blipFill>
        <p:spPr>
          <a:xfrm>
            <a:off x="4857125" y="0"/>
            <a:ext cx="4286875" cy="4066676"/>
          </a:xfrm>
          <a:prstGeom prst="rect">
            <a:avLst/>
          </a:prstGeom>
          <a:noFill/>
          <a:ln>
            <a:noFill/>
          </a:ln>
        </p:spPr>
      </p:pic>
      <p:sp>
        <p:nvSpPr>
          <p:cNvPr id="70" name="Shape 70"/>
          <p:cNvSpPr/>
          <p:nvPr/>
        </p:nvSpPr>
        <p:spPr>
          <a:xfrm>
            <a:off x="3975050" y="1695375"/>
            <a:ext cx="675900" cy="675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 name="Shape 71"/>
          <p:cNvSpPr/>
          <p:nvPr/>
        </p:nvSpPr>
        <p:spPr>
          <a:xfrm>
            <a:off x="8194150" y="1695388"/>
            <a:ext cx="675900" cy="675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txBox="1"/>
          <p:nvPr/>
        </p:nvSpPr>
        <p:spPr>
          <a:xfrm>
            <a:off x="4074650" y="1775525"/>
            <a:ext cx="476700" cy="40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0000FF"/>
                </a:solidFill>
                <a:latin typeface="Calibri"/>
                <a:ea typeface="Calibri"/>
                <a:cs typeface="Calibri"/>
                <a:sym typeface="Calibri"/>
              </a:rPr>
              <a:t>VR</a:t>
            </a:r>
            <a:endParaRPr b="1" sz="1800">
              <a:solidFill>
                <a:srgbClr val="0000FF"/>
              </a:solidFill>
              <a:latin typeface="Calibri"/>
              <a:ea typeface="Calibri"/>
              <a:cs typeface="Calibri"/>
              <a:sym typeface="Calibri"/>
            </a:endParaRPr>
          </a:p>
        </p:txBody>
      </p:sp>
      <p:sp>
        <p:nvSpPr>
          <p:cNvPr id="73" name="Shape 73"/>
          <p:cNvSpPr txBox="1"/>
          <p:nvPr/>
        </p:nvSpPr>
        <p:spPr>
          <a:xfrm>
            <a:off x="8293750" y="1775525"/>
            <a:ext cx="476700" cy="40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0000FF"/>
                </a:solidFill>
                <a:latin typeface="Calibri"/>
                <a:ea typeface="Calibri"/>
                <a:cs typeface="Calibri"/>
                <a:sym typeface="Calibri"/>
              </a:rPr>
              <a:t>AR</a:t>
            </a:r>
            <a:endParaRPr b="1" sz="1800">
              <a:solidFill>
                <a:srgbClr val="0000FF"/>
              </a:solidFill>
              <a:latin typeface="Calibri"/>
              <a:ea typeface="Calibri"/>
              <a:cs typeface="Calibri"/>
              <a:sym typeface="Calibri"/>
            </a:endParaRPr>
          </a:p>
        </p:txBody>
      </p:sp>
      <p:sp>
        <p:nvSpPr>
          <p:cNvPr id="74" name="Shape 74"/>
          <p:cNvSpPr txBox="1"/>
          <p:nvPr/>
        </p:nvSpPr>
        <p:spPr>
          <a:xfrm>
            <a:off x="273275" y="4235825"/>
            <a:ext cx="8596800" cy="655800"/>
          </a:xfrm>
          <a:prstGeom prst="rect">
            <a:avLst/>
          </a:prstGeom>
          <a:noFill/>
          <a:ln>
            <a:noFill/>
          </a:ln>
        </p:spPr>
        <p:txBody>
          <a:bodyPr anchorCtr="0" anchor="t" bIns="91425" lIns="91425" spcFirstLastPara="1" rIns="91425" wrap="square" tIns="91425">
            <a:noAutofit/>
          </a:bodyPr>
          <a:lstStyle/>
          <a:p>
            <a:pPr indent="457200" lvl="0" marL="457200">
              <a:spcBef>
                <a:spcPts val="0"/>
              </a:spcBef>
              <a:spcAft>
                <a:spcPts val="0"/>
              </a:spcAft>
              <a:buNone/>
            </a:pPr>
            <a:r>
              <a:rPr lang="en" sz="1600">
                <a:solidFill>
                  <a:srgbClr val="0000FF"/>
                </a:solidFill>
                <a:latin typeface="Calibri"/>
                <a:ea typeface="Calibri"/>
                <a:cs typeface="Calibri"/>
                <a:sym typeface="Calibri"/>
              </a:rPr>
              <a:t>Virtual Reality		</a:t>
            </a:r>
            <a:r>
              <a:rPr lang="en">
                <a:solidFill>
                  <a:srgbClr val="0000FF"/>
                </a:solidFill>
                <a:latin typeface="Calibri"/>
                <a:ea typeface="Calibri"/>
                <a:cs typeface="Calibri"/>
                <a:sym typeface="Calibri"/>
              </a:rPr>
              <a:t>							</a:t>
            </a:r>
            <a:r>
              <a:rPr lang="en" sz="1600">
                <a:solidFill>
                  <a:srgbClr val="0000FF"/>
                </a:solidFill>
                <a:latin typeface="Calibri"/>
                <a:ea typeface="Calibri"/>
                <a:cs typeface="Calibri"/>
                <a:sym typeface="Calibri"/>
              </a:rPr>
              <a:t>Augmented Reality</a:t>
            </a:r>
            <a:endParaRPr sz="1600">
              <a:solidFill>
                <a:srgbClr val="0000FF"/>
              </a:solidFill>
              <a:latin typeface="Calibri"/>
              <a:ea typeface="Calibri"/>
              <a:cs typeface="Calibri"/>
              <a:sym typeface="Calibri"/>
            </a:endParaRPr>
          </a:p>
          <a:p>
            <a:pPr indent="0" lvl="0" marL="457200">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Can take you anywhere. 							        Can bring anything to you.</a:t>
            </a:r>
            <a:endParaRPr>
              <a:latin typeface="Calibri"/>
              <a:ea typeface="Calibri"/>
              <a:cs typeface="Calibri"/>
              <a:sym typeface="Calibri"/>
            </a:endParaRPr>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96" name="Shape 296"/>
          <p:cNvPicPr preferRelativeResize="0"/>
          <p:nvPr/>
        </p:nvPicPr>
        <p:blipFill rotWithShape="1">
          <a:blip r:embed="rId3">
            <a:alphaModFix/>
          </a:blip>
          <a:srcRect b="2058" l="0" r="0" t="5202"/>
          <a:stretch/>
        </p:blipFill>
        <p:spPr>
          <a:xfrm>
            <a:off x="0" y="0"/>
            <a:ext cx="9143999" cy="4506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Opportunities for action!</a:t>
            </a:r>
            <a:endParaRPr>
              <a:latin typeface="Calibri"/>
              <a:ea typeface="Calibri"/>
              <a:cs typeface="Calibri"/>
              <a:sym typeface="Calibri"/>
            </a:endParaRPr>
          </a:p>
        </p:txBody>
      </p:sp>
      <p:sp>
        <p:nvSpPr>
          <p:cNvPr id="302" name="Shape 3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03" name="Shape 303"/>
          <p:cNvPicPr preferRelativeResize="0"/>
          <p:nvPr/>
        </p:nvPicPr>
        <p:blipFill rotWithShape="1">
          <a:blip r:embed="rId3">
            <a:alphaModFix/>
          </a:blip>
          <a:srcRect b="22461" l="0" r="0" t="45522"/>
          <a:stretch/>
        </p:blipFill>
        <p:spPr>
          <a:xfrm>
            <a:off x="146950" y="1430375"/>
            <a:ext cx="8874199" cy="1861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1548275" y="642325"/>
            <a:ext cx="42603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Can(not) you!?</a:t>
            </a:r>
            <a:endParaRPr>
              <a:latin typeface="Calibri"/>
              <a:ea typeface="Calibri"/>
              <a:cs typeface="Calibri"/>
              <a:sym typeface="Calibri"/>
            </a:endParaRPr>
          </a:p>
        </p:txBody>
      </p:sp>
      <p:sp>
        <p:nvSpPr>
          <p:cNvPr id="309" name="Shape 309"/>
          <p:cNvSpPr txBox="1"/>
          <p:nvPr>
            <p:ph idx="1" type="body"/>
          </p:nvPr>
        </p:nvSpPr>
        <p:spPr>
          <a:xfrm>
            <a:off x="311700" y="1727100"/>
            <a:ext cx="8520600" cy="393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latin typeface="Calibri"/>
                <a:ea typeface="Calibri"/>
                <a:cs typeface="Calibri"/>
                <a:sym typeface="Calibri"/>
              </a:rPr>
              <a:t>Tell use cases of VR/AR in banking applications!</a:t>
            </a:r>
            <a:r>
              <a:rPr lang="en">
                <a:latin typeface="Calibri"/>
                <a:ea typeface="Calibri"/>
                <a:cs typeface="Calibri"/>
                <a:sym typeface="Calibri"/>
              </a:rPr>
              <a:t>?</a:t>
            </a:r>
            <a:endParaRPr>
              <a:latin typeface="Calibri"/>
              <a:ea typeface="Calibri"/>
              <a:cs typeface="Calibri"/>
              <a:sym typeface="Calibri"/>
            </a:endParaRPr>
          </a:p>
        </p:txBody>
      </p:sp>
      <p:sp>
        <p:nvSpPr>
          <p:cNvPr id="310" name="Shape 3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11" name="Shape 311"/>
          <p:cNvPicPr preferRelativeResize="0"/>
          <p:nvPr/>
        </p:nvPicPr>
        <p:blipFill>
          <a:blip r:embed="rId3">
            <a:alphaModFix amt="77000"/>
          </a:blip>
          <a:stretch>
            <a:fillRect/>
          </a:stretch>
        </p:blipFill>
        <p:spPr>
          <a:xfrm>
            <a:off x="197325" y="0"/>
            <a:ext cx="1631174" cy="16048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0000FF"/>
                </a:solidFill>
                <a:latin typeface="Calibri"/>
                <a:ea typeface="Calibri"/>
                <a:cs typeface="Calibri"/>
                <a:sym typeface="Calibri"/>
              </a:rPr>
              <a:t>Don’t design for yourself,</a:t>
            </a:r>
            <a:endParaRPr b="1" sz="3200">
              <a:solidFill>
                <a:srgbClr val="0000FF"/>
              </a:solidFill>
              <a:latin typeface="Calibri"/>
              <a:ea typeface="Calibri"/>
              <a:cs typeface="Calibri"/>
              <a:sym typeface="Calibri"/>
            </a:endParaRPr>
          </a:p>
          <a:p>
            <a:pPr indent="0" lvl="0" marL="0">
              <a:spcBef>
                <a:spcPts val="1600"/>
              </a:spcBef>
              <a:spcAft>
                <a:spcPts val="0"/>
              </a:spcAft>
              <a:buNone/>
            </a:pPr>
            <a:r>
              <a:rPr b="1" lang="en" sz="3200">
                <a:solidFill>
                  <a:srgbClr val="0000FF"/>
                </a:solidFill>
                <a:latin typeface="Calibri"/>
                <a:ea typeface="Calibri"/>
                <a:cs typeface="Calibri"/>
                <a:sym typeface="Calibri"/>
              </a:rPr>
              <a:t>design for the broadest </a:t>
            </a:r>
            <a:endParaRPr b="1" sz="3200">
              <a:solidFill>
                <a:srgbClr val="0000FF"/>
              </a:solidFill>
              <a:latin typeface="Calibri"/>
              <a:ea typeface="Calibri"/>
              <a:cs typeface="Calibri"/>
              <a:sym typeface="Calibri"/>
            </a:endParaRPr>
          </a:p>
          <a:p>
            <a:pPr indent="0" lvl="0" marL="0">
              <a:spcBef>
                <a:spcPts val="1600"/>
              </a:spcBef>
              <a:spcAft>
                <a:spcPts val="0"/>
              </a:spcAft>
              <a:buNone/>
            </a:pPr>
            <a:r>
              <a:rPr b="1" lang="en" sz="3200">
                <a:solidFill>
                  <a:srgbClr val="0000FF"/>
                </a:solidFill>
                <a:latin typeface="Calibri"/>
                <a:ea typeface="Calibri"/>
                <a:cs typeface="Calibri"/>
                <a:sym typeface="Calibri"/>
              </a:rPr>
              <a:t>possible market.</a:t>
            </a:r>
            <a:endParaRPr b="1" sz="3200">
              <a:solidFill>
                <a:srgbClr val="0000FF"/>
              </a:solidFill>
              <a:latin typeface="Calibri"/>
              <a:ea typeface="Calibri"/>
              <a:cs typeface="Calibri"/>
              <a:sym typeface="Calibri"/>
            </a:endParaRPr>
          </a:p>
          <a:p>
            <a:pPr indent="0" lvl="0" marL="0">
              <a:spcBef>
                <a:spcPts val="1600"/>
              </a:spcBef>
              <a:spcAft>
                <a:spcPts val="1600"/>
              </a:spcAft>
              <a:buNone/>
            </a:pPr>
            <a:r>
              <a:rPr lang="en">
                <a:solidFill>
                  <a:srgbClr val="0000FF"/>
                </a:solidFill>
                <a:latin typeface="Calibri"/>
                <a:ea typeface="Calibri"/>
                <a:cs typeface="Calibri"/>
                <a:sym typeface="Calibri"/>
              </a:rPr>
              <a:t>You’ll be surprised who you’ll be supporting.</a:t>
            </a:r>
            <a:endParaRPr>
              <a:solidFill>
                <a:srgbClr val="0000FF"/>
              </a:solidFill>
              <a:latin typeface="Calibri"/>
              <a:ea typeface="Calibri"/>
              <a:cs typeface="Calibri"/>
              <a:sym typeface="Calibri"/>
            </a:endParaRPr>
          </a:p>
        </p:txBody>
      </p:sp>
      <p:sp>
        <p:nvSpPr>
          <p:cNvPr id="317" name="Shape 3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4719075" y="485425"/>
            <a:ext cx="38607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Superpowers!</a:t>
            </a:r>
            <a:endParaRPr>
              <a:latin typeface="Calibri"/>
              <a:ea typeface="Calibri"/>
              <a:cs typeface="Calibri"/>
              <a:sym typeface="Calibri"/>
            </a:endParaRPr>
          </a:p>
        </p:txBody>
      </p:sp>
      <p:sp>
        <p:nvSpPr>
          <p:cNvPr id="323" name="Shape 323"/>
          <p:cNvSpPr txBox="1"/>
          <p:nvPr>
            <p:ph idx="1" type="body"/>
          </p:nvPr>
        </p:nvSpPr>
        <p:spPr>
          <a:xfrm>
            <a:off x="4719075" y="1152475"/>
            <a:ext cx="4113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600">
                <a:latin typeface="Calibri"/>
                <a:ea typeface="Calibri"/>
                <a:cs typeface="Calibri"/>
                <a:sym typeface="Calibri"/>
              </a:rPr>
              <a:t>Augmented and Virtual Reality can give users Super powers!</a:t>
            </a:r>
            <a:endParaRPr sz="1600">
              <a:latin typeface="Calibri"/>
              <a:ea typeface="Calibri"/>
              <a:cs typeface="Calibri"/>
              <a:sym typeface="Calibri"/>
            </a:endParaRPr>
          </a:p>
          <a:p>
            <a:pPr indent="0" lvl="0" marL="0">
              <a:spcBef>
                <a:spcPts val="1600"/>
              </a:spcBef>
              <a:spcAft>
                <a:spcPts val="0"/>
              </a:spcAft>
              <a:buNone/>
            </a:pPr>
            <a:r>
              <a:t/>
            </a:r>
            <a:endParaRPr sz="1600">
              <a:latin typeface="Calibri"/>
              <a:ea typeface="Calibri"/>
              <a:cs typeface="Calibri"/>
              <a:sym typeface="Calibri"/>
            </a:endParaRPr>
          </a:p>
          <a:p>
            <a:pPr indent="0" lvl="0" marL="0">
              <a:spcBef>
                <a:spcPts val="1600"/>
              </a:spcBef>
              <a:spcAft>
                <a:spcPts val="1600"/>
              </a:spcAft>
              <a:buNone/>
            </a:pPr>
            <a:r>
              <a:rPr lang="en" sz="1600">
                <a:latin typeface="Calibri"/>
                <a:ea typeface="Calibri"/>
                <a:cs typeface="Calibri"/>
                <a:sym typeface="Calibri"/>
              </a:rPr>
              <a:t>These “powers” are helpful for everyone, but can be even more impactful for people with disabilities!</a:t>
            </a:r>
            <a:endParaRPr sz="1600">
              <a:latin typeface="Calibri"/>
              <a:ea typeface="Calibri"/>
              <a:cs typeface="Calibri"/>
              <a:sym typeface="Calibri"/>
            </a:endParaRPr>
          </a:p>
        </p:txBody>
      </p:sp>
      <p:sp>
        <p:nvSpPr>
          <p:cNvPr id="324" name="Shape 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25" name="Shape 325"/>
          <p:cNvPicPr preferRelativeResize="0"/>
          <p:nvPr/>
        </p:nvPicPr>
        <p:blipFill>
          <a:blip r:embed="rId3">
            <a:alphaModFix/>
          </a:blip>
          <a:stretch>
            <a:fillRect/>
          </a:stretch>
        </p:blipFill>
        <p:spPr>
          <a:xfrm>
            <a:off x="0" y="0"/>
            <a:ext cx="47595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687075" y="542750"/>
            <a:ext cx="1829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Showtime</a:t>
            </a:r>
            <a:r>
              <a:rPr lang="en"/>
              <a:t>!</a:t>
            </a:r>
            <a:endParaRPr/>
          </a:p>
        </p:txBody>
      </p:sp>
      <p:sp>
        <p:nvSpPr>
          <p:cNvPr id="331" name="Shape 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32" name="Shape 332"/>
          <p:cNvPicPr preferRelativeResize="0"/>
          <p:nvPr/>
        </p:nvPicPr>
        <p:blipFill>
          <a:blip r:embed="rId3">
            <a:alphaModFix amt="64000"/>
          </a:blip>
          <a:stretch>
            <a:fillRect/>
          </a:stretch>
        </p:blipFill>
        <p:spPr>
          <a:xfrm>
            <a:off x="202900" y="353675"/>
            <a:ext cx="857800" cy="950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Backtrack to topics </a:t>
            </a:r>
            <a:endParaRPr>
              <a:latin typeface="Calibri"/>
              <a:ea typeface="Calibri"/>
              <a:cs typeface="Calibri"/>
              <a:sym typeface="Calibri"/>
            </a:endParaRPr>
          </a:p>
        </p:txBody>
      </p:sp>
      <p:sp>
        <p:nvSpPr>
          <p:cNvPr id="338" name="Shape 3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39" name="Shape 339"/>
          <p:cNvPicPr preferRelativeResize="0"/>
          <p:nvPr/>
        </p:nvPicPr>
        <p:blipFill rotWithShape="1">
          <a:blip r:embed="rId3">
            <a:alphaModFix/>
          </a:blip>
          <a:srcRect b="7715" l="29979" r="23612" t="30215"/>
          <a:stretch/>
        </p:blipFill>
        <p:spPr>
          <a:xfrm>
            <a:off x="1841875" y="1017725"/>
            <a:ext cx="5848874" cy="4045524"/>
          </a:xfrm>
          <a:prstGeom prst="rect">
            <a:avLst/>
          </a:prstGeom>
          <a:noFill/>
          <a:ln>
            <a:noFill/>
          </a:ln>
        </p:spPr>
      </p:pic>
      <p:sp>
        <p:nvSpPr>
          <p:cNvPr id="340" name="Shape 340"/>
          <p:cNvSpPr/>
          <p:nvPr/>
        </p:nvSpPr>
        <p:spPr>
          <a:xfrm>
            <a:off x="1802675" y="969925"/>
            <a:ext cx="5937000" cy="4134300"/>
          </a:xfrm>
          <a:prstGeom prst="rect">
            <a:avLst/>
          </a:prstGeom>
          <a:noFill/>
          <a:ln cap="flat" cmpd="sng" w="952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Thanks, a bunch!</a:t>
            </a:r>
            <a:endParaRPr>
              <a:latin typeface="Calibri"/>
              <a:ea typeface="Calibri"/>
              <a:cs typeface="Calibri"/>
              <a:sym typeface="Calibri"/>
            </a:endParaRPr>
          </a:p>
        </p:txBody>
      </p:sp>
      <p:sp>
        <p:nvSpPr>
          <p:cNvPr id="346" name="Shape 346"/>
          <p:cNvSpPr txBox="1"/>
          <p:nvPr>
            <p:ph idx="1" type="body"/>
          </p:nvPr>
        </p:nvSpPr>
        <p:spPr>
          <a:xfrm>
            <a:off x="427150" y="1180025"/>
            <a:ext cx="2479500" cy="2505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To heavy weight lifters:</a:t>
            </a:r>
            <a:endParaRPr>
              <a:latin typeface="Calibri"/>
              <a:ea typeface="Calibri"/>
              <a:cs typeface="Calibri"/>
              <a:sym typeface="Calibri"/>
            </a:endParaRPr>
          </a:p>
          <a:p>
            <a:pPr indent="-342900" lvl="0" marL="457200" rtl="0">
              <a:spcBef>
                <a:spcPts val="1600"/>
              </a:spcBef>
              <a:spcAft>
                <a:spcPts val="0"/>
              </a:spcAft>
              <a:buSzPts val="1800"/>
              <a:buFont typeface="Calibri"/>
              <a:buChar char="●"/>
            </a:pPr>
            <a:r>
              <a:rPr lang="en">
                <a:latin typeface="Calibri"/>
                <a:ea typeface="Calibri"/>
                <a:cs typeface="Calibri"/>
                <a:sym typeface="Calibri"/>
              </a:rPr>
              <a:t>Amit G.</a:t>
            </a:r>
            <a:endParaRPr>
              <a:latin typeface="Calibri"/>
              <a:ea typeface="Calibri"/>
              <a:cs typeface="Calibri"/>
              <a:sym typeface="Calibri"/>
            </a:endParaRPr>
          </a:p>
          <a:p>
            <a:pPr indent="-342900" lvl="0" marL="457200" rtl="0">
              <a:spcBef>
                <a:spcPts val="0"/>
              </a:spcBef>
              <a:spcAft>
                <a:spcPts val="0"/>
              </a:spcAft>
              <a:buSzPts val="1800"/>
              <a:buFont typeface="Calibri"/>
              <a:buChar char="●"/>
            </a:pPr>
            <a:r>
              <a:rPr lang="en">
                <a:latin typeface="Calibri"/>
                <a:ea typeface="Calibri"/>
                <a:cs typeface="Calibri"/>
                <a:sym typeface="Calibri"/>
              </a:rPr>
              <a:t>Rishabh S.</a:t>
            </a:r>
            <a:endParaRPr>
              <a:latin typeface="Calibri"/>
              <a:ea typeface="Calibri"/>
              <a:cs typeface="Calibri"/>
              <a:sym typeface="Calibri"/>
            </a:endParaRPr>
          </a:p>
          <a:p>
            <a:pPr indent="0" lvl="0" marL="0" rtl="0">
              <a:spcBef>
                <a:spcPts val="1600"/>
              </a:spcBef>
              <a:spcAft>
                <a:spcPts val="0"/>
              </a:spcAft>
              <a:buNone/>
            </a:pPr>
            <a:r>
              <a:t/>
            </a:r>
            <a:endParaRPr>
              <a:latin typeface="Calibri"/>
              <a:ea typeface="Calibri"/>
              <a:cs typeface="Calibri"/>
              <a:sym typeface="Calibri"/>
            </a:endParaRPr>
          </a:p>
          <a:p>
            <a:pPr indent="0" lvl="0" marL="0" rtl="0">
              <a:spcBef>
                <a:spcPts val="1600"/>
              </a:spcBef>
              <a:spcAft>
                <a:spcPts val="1600"/>
              </a:spcAft>
              <a:buNone/>
            </a:pPr>
            <a:r>
              <a:rPr lang="en">
                <a:latin typeface="Calibri"/>
                <a:ea typeface="Calibri"/>
                <a:cs typeface="Calibri"/>
                <a:sym typeface="Calibri"/>
              </a:rPr>
              <a:t>All present!</a:t>
            </a:r>
            <a:endParaRPr>
              <a:latin typeface="Calibri"/>
              <a:ea typeface="Calibri"/>
              <a:cs typeface="Calibri"/>
              <a:sym typeface="Calibri"/>
            </a:endParaRPr>
          </a:p>
        </p:txBody>
      </p:sp>
      <p:sp>
        <p:nvSpPr>
          <p:cNvPr id="347" name="Shape 3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48" name="Shape 348"/>
          <p:cNvSpPr txBox="1"/>
          <p:nvPr/>
        </p:nvSpPr>
        <p:spPr>
          <a:xfrm>
            <a:off x="6942200" y="4355300"/>
            <a:ext cx="2146800" cy="4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Over n out!</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RN</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22100"/>
            <a:ext cx="27627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Virtual Reality</a:t>
            </a:r>
            <a:endParaRPr>
              <a:latin typeface="Calibri"/>
              <a:ea typeface="Calibri"/>
              <a:cs typeface="Calibri"/>
              <a:sym typeface="Calibri"/>
            </a:endParaRPr>
          </a:p>
        </p:txBody>
      </p:sp>
      <p:sp>
        <p:nvSpPr>
          <p:cNvPr id="81" name="Shape 81"/>
          <p:cNvSpPr txBox="1"/>
          <p:nvPr>
            <p:ph idx="1" type="body"/>
          </p:nvPr>
        </p:nvSpPr>
        <p:spPr>
          <a:xfrm>
            <a:off x="311700" y="1152475"/>
            <a:ext cx="40872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600">
                <a:latin typeface="Calibri"/>
                <a:ea typeface="Calibri"/>
                <a:cs typeface="Calibri"/>
                <a:sym typeface="Calibri"/>
              </a:rPr>
              <a:t>Virtual Reality is an artificial, computer generated simulation or recreation of a real life environment or situation.It immerses the user primarily by stimulating their vision and hearing.</a:t>
            </a:r>
            <a:endParaRPr sz="1600">
              <a:latin typeface="Calibri"/>
              <a:ea typeface="Calibri"/>
              <a:cs typeface="Calibri"/>
              <a:sym typeface="Calibri"/>
            </a:endParaRPr>
          </a:p>
          <a:p>
            <a:pPr indent="0" lvl="0" marL="0">
              <a:spcBef>
                <a:spcPts val="1600"/>
              </a:spcBef>
              <a:spcAft>
                <a:spcPts val="1600"/>
              </a:spcAft>
              <a:buNone/>
            </a:pPr>
            <a:r>
              <a:rPr lang="en" sz="1600">
                <a:latin typeface="Calibri"/>
                <a:ea typeface="Calibri"/>
                <a:cs typeface="Calibri"/>
                <a:sym typeface="Calibri"/>
              </a:rPr>
              <a:t>  </a:t>
            </a:r>
            <a:endParaRPr sz="1600">
              <a:latin typeface="Calibri"/>
              <a:ea typeface="Calibri"/>
              <a:cs typeface="Calibri"/>
              <a:sym typeface="Calibri"/>
            </a:endParaRPr>
          </a:p>
        </p:txBody>
      </p:sp>
      <p:sp>
        <p:nvSpPr>
          <p:cNvPr id="82" name="Shape 82"/>
          <p:cNvSpPr txBox="1"/>
          <p:nvPr/>
        </p:nvSpPr>
        <p:spPr>
          <a:xfrm>
            <a:off x="4987350" y="780050"/>
            <a:ext cx="3884400" cy="2274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 sz="1600">
                <a:solidFill>
                  <a:schemeClr val="dk2"/>
                </a:solidFill>
                <a:latin typeface="Calibri"/>
                <a:ea typeface="Calibri"/>
                <a:cs typeface="Calibri"/>
                <a:sym typeface="Calibri"/>
              </a:rPr>
              <a:t>Augmented Reality is a technology that layers interactive,virtual enhancements atop an existing reality. It is developed into apps and used on mobile devices which blends digital components</a:t>
            </a:r>
            <a:r>
              <a:rPr lang="en" sz="1800">
                <a:solidFill>
                  <a:schemeClr val="dk2"/>
                </a:solidFill>
                <a:latin typeface="Calibri"/>
                <a:ea typeface="Calibri"/>
                <a:cs typeface="Calibri"/>
                <a:sym typeface="Calibri"/>
              </a:rPr>
              <a:t>.</a:t>
            </a:r>
            <a:endParaRPr/>
          </a:p>
        </p:txBody>
      </p:sp>
      <p:sp>
        <p:nvSpPr>
          <p:cNvPr id="83" name="Shape 83"/>
          <p:cNvSpPr txBox="1"/>
          <p:nvPr/>
        </p:nvSpPr>
        <p:spPr>
          <a:xfrm>
            <a:off x="4987350" y="422100"/>
            <a:ext cx="3000000" cy="572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800">
                <a:solidFill>
                  <a:schemeClr val="dk1"/>
                </a:solidFill>
                <a:latin typeface="Calibri"/>
                <a:ea typeface="Calibri"/>
                <a:cs typeface="Calibri"/>
                <a:sym typeface="Calibri"/>
              </a:rPr>
              <a:t>Augmented Reality</a:t>
            </a:r>
            <a:endParaRPr/>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90" name="Shape 90"/>
          <p:cNvPicPr preferRelativeResize="0"/>
          <p:nvPr/>
        </p:nvPicPr>
        <p:blipFill>
          <a:blip r:embed="rId3">
            <a:alphaModFix/>
          </a:blip>
          <a:stretch>
            <a:fillRect/>
          </a:stretch>
        </p:blipFill>
        <p:spPr>
          <a:xfrm>
            <a:off x="0" y="832987"/>
            <a:ext cx="9144001" cy="3594677"/>
          </a:xfrm>
          <a:prstGeom prst="rect">
            <a:avLst/>
          </a:prstGeom>
          <a:noFill/>
          <a:ln>
            <a:noFill/>
          </a:ln>
        </p:spPr>
      </p:pic>
      <p:sp>
        <p:nvSpPr>
          <p:cNvPr id="91" name="Shape 91"/>
          <p:cNvSpPr txBox="1"/>
          <p:nvPr/>
        </p:nvSpPr>
        <p:spPr>
          <a:xfrm>
            <a:off x="3332450" y="0"/>
            <a:ext cx="2074500" cy="833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800">
                <a:solidFill>
                  <a:schemeClr val="dk1"/>
                </a:solidFill>
                <a:latin typeface="Calibri"/>
                <a:ea typeface="Calibri"/>
                <a:cs typeface="Calibri"/>
                <a:sym typeface="Calibri"/>
              </a:rPr>
              <a:t>VR headsets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1548275" y="642325"/>
            <a:ext cx="42603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Can(not) you!?</a:t>
            </a:r>
            <a:endParaRPr>
              <a:latin typeface="Calibri"/>
              <a:ea typeface="Calibri"/>
              <a:cs typeface="Calibri"/>
              <a:sym typeface="Calibri"/>
            </a:endParaRPr>
          </a:p>
        </p:txBody>
      </p:sp>
      <p:sp>
        <p:nvSpPr>
          <p:cNvPr id="97" name="Shape 97"/>
          <p:cNvSpPr txBox="1"/>
          <p:nvPr>
            <p:ph idx="1" type="body"/>
          </p:nvPr>
        </p:nvSpPr>
        <p:spPr>
          <a:xfrm>
            <a:off x="311700" y="1727100"/>
            <a:ext cx="8520600" cy="393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latin typeface="Calibri"/>
                <a:ea typeface="Calibri"/>
                <a:cs typeface="Calibri"/>
                <a:sym typeface="Calibri"/>
              </a:rPr>
              <a:t>Which amongst 3 headsets has higher specs, than others according to you?</a:t>
            </a:r>
            <a:endParaRPr>
              <a:latin typeface="Calibri"/>
              <a:ea typeface="Calibri"/>
              <a:cs typeface="Calibri"/>
              <a:sym typeface="Calibri"/>
            </a:endParaRPr>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99" name="Shape 99"/>
          <p:cNvSpPr txBox="1"/>
          <p:nvPr/>
        </p:nvSpPr>
        <p:spPr>
          <a:xfrm>
            <a:off x="311700" y="2012700"/>
            <a:ext cx="73350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Hint: Nomenclature</a:t>
            </a:r>
            <a:endParaRPr>
              <a:latin typeface="Calibri"/>
              <a:ea typeface="Calibri"/>
              <a:cs typeface="Calibri"/>
              <a:sym typeface="Calibri"/>
            </a:endParaRPr>
          </a:p>
        </p:txBody>
      </p:sp>
      <p:pic>
        <p:nvPicPr>
          <p:cNvPr id="100" name="Shape 100"/>
          <p:cNvPicPr preferRelativeResize="0"/>
          <p:nvPr/>
        </p:nvPicPr>
        <p:blipFill>
          <a:blip r:embed="rId3">
            <a:alphaModFix amt="77000"/>
          </a:blip>
          <a:stretch>
            <a:fillRect/>
          </a:stretch>
        </p:blipFill>
        <p:spPr>
          <a:xfrm>
            <a:off x="197325" y="0"/>
            <a:ext cx="1631174" cy="1604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687075" y="542750"/>
            <a:ext cx="1829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alibri"/>
                <a:ea typeface="Calibri"/>
                <a:cs typeface="Calibri"/>
                <a:sym typeface="Calibri"/>
              </a:rPr>
              <a:t>Showtime</a:t>
            </a:r>
            <a:r>
              <a:rPr lang="en"/>
              <a:t>!</a:t>
            </a:r>
            <a:endParaRPr/>
          </a:p>
        </p:txBody>
      </p:sp>
      <p:sp>
        <p:nvSpPr>
          <p:cNvPr id="106" name="Shape 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7" name="Shape 107"/>
          <p:cNvPicPr preferRelativeResize="0"/>
          <p:nvPr/>
        </p:nvPicPr>
        <p:blipFill>
          <a:blip r:embed="rId3">
            <a:alphaModFix amt="64000"/>
          </a:blip>
          <a:stretch>
            <a:fillRect/>
          </a:stretch>
        </p:blipFill>
        <p:spPr>
          <a:xfrm>
            <a:off x="202900" y="353675"/>
            <a:ext cx="857800" cy="950875"/>
          </a:xfrm>
          <a:prstGeom prst="rect">
            <a:avLst/>
          </a:prstGeom>
          <a:noFill/>
          <a:ln>
            <a:noFill/>
          </a:ln>
        </p:spPr>
      </p:pic>
      <p:sp>
        <p:nvSpPr>
          <p:cNvPr id="108" name="Shape 108"/>
          <p:cNvSpPr txBox="1"/>
          <p:nvPr/>
        </p:nvSpPr>
        <p:spPr>
          <a:xfrm>
            <a:off x="687075" y="1500675"/>
            <a:ext cx="68274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Simple VR design: </a:t>
            </a:r>
            <a:r>
              <a:rPr lang="en" u="sng">
                <a:solidFill>
                  <a:schemeClr val="hlink"/>
                </a:solidFill>
                <a:latin typeface="Calibri"/>
                <a:ea typeface="Calibri"/>
                <a:cs typeface="Calibri"/>
                <a:sym typeface="Calibri"/>
                <a:hlinkClick r:id="rId4"/>
              </a:rPr>
              <a:t>https://codepen.io/rashmi-nagpal/pen/PaQEbP</a:t>
            </a:r>
            <a:endParaRPr>
              <a:latin typeface="Calibri"/>
              <a:ea typeface="Calibri"/>
              <a:cs typeface="Calibri"/>
              <a:sym typeface="Calibri"/>
            </a:endParaRPr>
          </a:p>
          <a:p>
            <a:pPr indent="0" lvl="0" marL="0">
              <a:spcBef>
                <a:spcPts val="0"/>
              </a:spcBef>
              <a:spcAft>
                <a:spcPts val="0"/>
              </a:spcAft>
              <a:buNone/>
            </a:pPr>
            <a:r>
              <a:rPr lang="en" u="sng">
                <a:solidFill>
                  <a:schemeClr val="hlink"/>
                </a:solidFill>
                <a:latin typeface="Calibri"/>
                <a:ea typeface="Calibri"/>
                <a:cs typeface="Calibri"/>
                <a:sym typeface="Calibri"/>
                <a:hlinkClick r:id="rId5"/>
              </a:rPr>
              <a:t>http://awwwards.unboring.net/</a:t>
            </a:r>
            <a:endParaRPr>
              <a:latin typeface="Calibri"/>
              <a:ea typeface="Calibri"/>
              <a:cs typeface="Calibri"/>
              <a:sym typeface="Calibri"/>
            </a:endParaRPr>
          </a:p>
          <a:p>
            <a:pPr indent="0" lvl="0" marL="0">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AR marks the next big shift in </a:t>
            </a:r>
            <a:endParaRPr>
              <a:latin typeface="Calibri"/>
              <a:ea typeface="Calibri"/>
              <a:cs typeface="Calibri"/>
              <a:sym typeface="Calibri"/>
            </a:endParaRPr>
          </a:p>
          <a:p>
            <a:pPr indent="0" lvl="0" marL="0">
              <a:spcBef>
                <a:spcPts val="0"/>
              </a:spcBef>
              <a:spcAft>
                <a:spcPts val="0"/>
              </a:spcAft>
              <a:buNone/>
            </a:pPr>
            <a:r>
              <a:rPr lang="en">
                <a:latin typeface="Calibri"/>
                <a:ea typeface="Calibri"/>
                <a:cs typeface="Calibri"/>
                <a:sym typeface="Calibri"/>
              </a:rPr>
              <a:t>mobile computing</a:t>
            </a:r>
            <a:endParaRPr>
              <a:latin typeface="Calibri"/>
              <a:ea typeface="Calibri"/>
              <a:cs typeface="Calibri"/>
              <a:sym typeface="Calibri"/>
            </a:endParaRPr>
          </a:p>
        </p:txBody>
      </p:sp>
      <p:sp>
        <p:nvSpPr>
          <p:cNvPr id="114" name="Shape 114"/>
          <p:cNvSpPr txBox="1"/>
          <p:nvPr>
            <p:ph idx="1" type="body"/>
          </p:nvPr>
        </p:nvSpPr>
        <p:spPr>
          <a:xfrm>
            <a:off x="311700" y="1713150"/>
            <a:ext cx="4851900" cy="2035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0000FF"/>
                </a:solidFill>
                <a:latin typeface="Calibri"/>
                <a:ea typeface="Calibri"/>
                <a:cs typeface="Calibri"/>
                <a:sym typeface="Calibri"/>
              </a:rPr>
              <a:t>AR can </a:t>
            </a:r>
            <a:r>
              <a:rPr b="1" lang="en">
                <a:solidFill>
                  <a:srgbClr val="0000FF"/>
                </a:solidFill>
                <a:latin typeface="Calibri"/>
                <a:ea typeface="Calibri"/>
                <a:cs typeface="Calibri"/>
                <a:sym typeface="Calibri"/>
              </a:rPr>
              <a:t>bring digital information</a:t>
            </a:r>
            <a:r>
              <a:rPr lang="en">
                <a:solidFill>
                  <a:srgbClr val="0000FF"/>
                </a:solidFill>
                <a:latin typeface="Calibri"/>
                <a:ea typeface="Calibri"/>
                <a:cs typeface="Calibri"/>
                <a:sym typeface="Calibri"/>
              </a:rPr>
              <a:t> to you in the </a:t>
            </a:r>
            <a:r>
              <a:rPr b="1" lang="en">
                <a:solidFill>
                  <a:srgbClr val="0000FF"/>
                </a:solidFill>
                <a:latin typeface="Calibri"/>
                <a:ea typeface="Calibri"/>
                <a:cs typeface="Calibri"/>
                <a:sym typeface="Calibri"/>
              </a:rPr>
              <a:t>context</a:t>
            </a:r>
            <a:r>
              <a:rPr lang="en">
                <a:solidFill>
                  <a:srgbClr val="0000FF"/>
                </a:solidFill>
                <a:latin typeface="Calibri"/>
                <a:ea typeface="Calibri"/>
                <a:cs typeface="Calibri"/>
                <a:sym typeface="Calibri"/>
              </a:rPr>
              <a:t> of the real world, right where it’s more </a:t>
            </a:r>
            <a:r>
              <a:rPr b="1" lang="en">
                <a:solidFill>
                  <a:srgbClr val="0000FF"/>
                </a:solidFill>
                <a:latin typeface="Calibri"/>
                <a:ea typeface="Calibri"/>
                <a:cs typeface="Calibri"/>
                <a:sym typeface="Calibri"/>
              </a:rPr>
              <a:t>accessible</a:t>
            </a:r>
            <a:r>
              <a:rPr lang="en">
                <a:solidFill>
                  <a:srgbClr val="0000FF"/>
                </a:solidFill>
                <a:latin typeface="Calibri"/>
                <a:ea typeface="Calibri"/>
                <a:cs typeface="Calibri"/>
                <a:sym typeface="Calibri"/>
              </a:rPr>
              <a:t> and </a:t>
            </a:r>
            <a:r>
              <a:rPr b="1" lang="en">
                <a:solidFill>
                  <a:srgbClr val="0000FF"/>
                </a:solidFill>
                <a:latin typeface="Calibri"/>
                <a:ea typeface="Calibri"/>
                <a:cs typeface="Calibri"/>
                <a:sym typeface="Calibri"/>
              </a:rPr>
              <a:t>useful</a:t>
            </a:r>
            <a:r>
              <a:rPr lang="en">
                <a:solidFill>
                  <a:srgbClr val="0000FF"/>
                </a:solidFill>
                <a:latin typeface="Calibri"/>
                <a:ea typeface="Calibri"/>
                <a:cs typeface="Calibri"/>
                <a:sym typeface="Calibri"/>
              </a:rPr>
              <a:t>.</a:t>
            </a:r>
            <a:endParaRPr>
              <a:solidFill>
                <a:srgbClr val="0000FF"/>
              </a:solidFill>
              <a:latin typeface="Calibri"/>
              <a:ea typeface="Calibri"/>
              <a:cs typeface="Calibri"/>
              <a:sym typeface="Calibri"/>
            </a:endParaRPr>
          </a:p>
        </p:txBody>
      </p:sp>
      <p:sp>
        <p:nvSpPr>
          <p:cNvPr id="115" name="Shape 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16" name="Shape 116"/>
          <p:cNvPicPr preferRelativeResize="0"/>
          <p:nvPr/>
        </p:nvPicPr>
        <p:blipFill rotWithShape="1">
          <a:blip r:embed="rId3">
            <a:alphaModFix/>
          </a:blip>
          <a:srcRect b="3507" l="70563" r="0" t="3711"/>
          <a:stretch/>
        </p:blipFill>
        <p:spPr>
          <a:xfrm>
            <a:off x="5234450" y="166738"/>
            <a:ext cx="2605174" cy="4810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idx="1" type="body"/>
          </p:nvPr>
        </p:nvSpPr>
        <p:spPr>
          <a:xfrm>
            <a:off x="311700" y="1152475"/>
            <a:ext cx="3498000" cy="34164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2800">
                <a:latin typeface="Calibri"/>
                <a:ea typeface="Calibri"/>
                <a:cs typeface="Calibri"/>
                <a:sym typeface="Calibri"/>
              </a:rPr>
              <a:t>AR can be </a:t>
            </a:r>
            <a:r>
              <a:rPr lang="en" sz="2800" u="sng">
                <a:latin typeface="Calibri"/>
                <a:ea typeface="Calibri"/>
                <a:cs typeface="Calibri"/>
                <a:sym typeface="Calibri"/>
              </a:rPr>
              <a:t>useful</a:t>
            </a:r>
            <a:endParaRPr sz="2800" u="sng">
              <a:latin typeface="Calibri"/>
              <a:ea typeface="Calibri"/>
              <a:cs typeface="Calibri"/>
              <a:sym typeface="Calibri"/>
            </a:endParaRPr>
          </a:p>
          <a:p>
            <a:pPr indent="0" lvl="0" marL="0">
              <a:spcBef>
                <a:spcPts val="1600"/>
              </a:spcBef>
              <a:spcAft>
                <a:spcPts val="1600"/>
              </a:spcAft>
              <a:buNone/>
            </a:pPr>
            <a:r>
              <a:rPr lang="en">
                <a:solidFill>
                  <a:srgbClr val="0000FF"/>
                </a:solidFill>
                <a:latin typeface="Calibri"/>
                <a:ea typeface="Calibri"/>
                <a:cs typeface="Calibri"/>
                <a:sym typeface="Calibri"/>
              </a:rPr>
              <a:t>Build tools and shopping experiences that can understand the geometry of a room.</a:t>
            </a:r>
            <a:endParaRPr>
              <a:solidFill>
                <a:srgbClr val="0000FF"/>
              </a:solidFill>
              <a:latin typeface="Calibri"/>
              <a:ea typeface="Calibri"/>
              <a:cs typeface="Calibri"/>
              <a:sym typeface="Calibri"/>
            </a:endParaRPr>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23" name="Shape 123"/>
          <p:cNvPicPr preferRelativeResize="0"/>
          <p:nvPr/>
        </p:nvPicPr>
        <p:blipFill>
          <a:blip r:embed="rId3">
            <a:alphaModFix/>
          </a:blip>
          <a:stretch>
            <a:fillRect/>
          </a:stretch>
        </p:blipFill>
        <p:spPr>
          <a:xfrm>
            <a:off x="3637850" y="288000"/>
            <a:ext cx="4834599" cy="471373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